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30"/>
  </p:notesMasterIdLst>
  <p:sldIdLst>
    <p:sldId id="256" r:id="rId4"/>
    <p:sldId id="257" r:id="rId5"/>
    <p:sldId id="259" r:id="rId6"/>
    <p:sldId id="264" r:id="rId7"/>
    <p:sldId id="271" r:id="rId8"/>
    <p:sldId id="284" r:id="rId9"/>
    <p:sldId id="265" r:id="rId10"/>
    <p:sldId id="285" r:id="rId11"/>
    <p:sldId id="287" r:id="rId12"/>
    <p:sldId id="288" r:id="rId13"/>
    <p:sldId id="289" r:id="rId14"/>
    <p:sldId id="263" r:id="rId15"/>
    <p:sldId id="292" r:id="rId16"/>
    <p:sldId id="294" r:id="rId17"/>
    <p:sldId id="295" r:id="rId18"/>
    <p:sldId id="296" r:id="rId19"/>
    <p:sldId id="297" r:id="rId20"/>
    <p:sldId id="298" r:id="rId21"/>
    <p:sldId id="300" r:id="rId22"/>
    <p:sldId id="302" r:id="rId23"/>
    <p:sldId id="303" r:id="rId24"/>
    <p:sldId id="305" r:id="rId25"/>
    <p:sldId id="306" r:id="rId26"/>
    <p:sldId id="307" r:id="rId27"/>
    <p:sldId id="308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4"/>
    <p:restoredTop sz="93750"/>
  </p:normalViewPr>
  <p:slideViewPr>
    <p:cSldViewPr snapToGrid="0" snapToObjects="1">
      <p:cViewPr varScale="1">
        <p:scale>
          <a:sx n="100" d="100"/>
          <a:sy n="100" d="100"/>
        </p:scale>
        <p:origin x="1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实习总结一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dirty="0"/>
              <a:t>广告自动化排版</a:t>
            </a:r>
            <a:endParaRPr kumimoji="1"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dirty="0"/>
              <a:t>陈宇轩</a:t>
            </a:r>
            <a:endParaRPr kumimoji="1"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文字产品聚类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pic>
        <p:nvPicPr>
          <p:cNvPr id="4" name="图片 3" descr="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17320"/>
            <a:ext cx="10058400" cy="4023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文字产品聚类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pic>
        <p:nvPicPr>
          <p:cNvPr id="5" name="图片 4" descr="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09625"/>
            <a:ext cx="10058400" cy="5238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文字产品聚类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99641" y="2386233"/>
            <a:ext cx="1572796" cy="1572796"/>
            <a:chOff x="886691" y="2401677"/>
            <a:chExt cx="1817784" cy="1817784"/>
          </a:xfrm>
        </p:grpSpPr>
        <p:sp>
          <p:nvSpPr>
            <p:cNvPr id="5" name="椭圆 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 rot="1800000">
            <a:off x="2377827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021353" y="3543378"/>
            <a:ext cx="1572796" cy="1572796"/>
            <a:chOff x="886691" y="2401677"/>
            <a:chExt cx="1817784" cy="1817784"/>
          </a:xfrm>
        </p:grpSpPr>
        <p:sp>
          <p:nvSpPr>
            <p:cNvPr id="18" name="椭圆 1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 rot="19800000" flipH="1">
            <a:off x="439420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997786" y="2386233"/>
            <a:ext cx="1572796" cy="1572796"/>
            <a:chOff x="886691" y="2401677"/>
            <a:chExt cx="1817784" cy="1817784"/>
          </a:xfrm>
        </p:grpSpPr>
        <p:sp>
          <p:nvSpPr>
            <p:cNvPr id="38" name="椭圆 3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9" name="矩形 28"/>
          <p:cNvSpPr/>
          <p:nvPr/>
        </p:nvSpPr>
        <p:spPr>
          <a:xfrm rot="1800000">
            <a:off x="627597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919499" y="3543378"/>
            <a:ext cx="1572796" cy="1572796"/>
            <a:chOff x="886691" y="2401677"/>
            <a:chExt cx="1817784" cy="1817784"/>
          </a:xfrm>
        </p:grpSpPr>
        <p:sp>
          <p:nvSpPr>
            <p:cNvPr id="32" name="椭圆 31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5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1" name="矩形 30"/>
          <p:cNvSpPr/>
          <p:nvPr/>
        </p:nvSpPr>
        <p:spPr>
          <a:xfrm rot="19800000" flipH="1">
            <a:off x="8292348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8970347" y="2386233"/>
            <a:ext cx="1572796" cy="1572796"/>
            <a:chOff x="886691" y="2401677"/>
            <a:chExt cx="1817784" cy="1817784"/>
          </a:xfrm>
        </p:grpSpPr>
        <p:sp>
          <p:nvSpPr>
            <p:cNvPr id="45" name="椭圆 4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8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 52"/>
          <p:cNvGrpSpPr/>
          <p:nvPr/>
        </p:nvGrpSpPr>
        <p:grpSpPr>
          <a:xfrm>
            <a:off x="1094979" y="1306121"/>
            <a:ext cx="2535087" cy="951178"/>
            <a:chOff x="1089462" y="1294982"/>
            <a:chExt cx="2535087" cy="951178"/>
          </a:xfrm>
        </p:grpSpPr>
        <p:sp>
          <p:nvSpPr>
            <p:cNvPr id="51" name="文本框 8"/>
            <p:cNvSpPr txBox="1"/>
            <p:nvPr/>
          </p:nvSpPr>
          <p:spPr>
            <a:xfrm>
              <a:off x="1089462" y="1679740"/>
              <a:ext cx="2535087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sz="1200" dirty="0">
                  <a:solidFill>
                    <a:srgbClr val="404040"/>
                  </a:solidFill>
                </a:rPr>
                <a:t>如果文字与</a:t>
              </a:r>
              <a:r>
                <a:rPr lang="zh-CN" altLang="en-US" sz="1200" kern="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产品</a:t>
              </a:r>
              <a:r>
                <a:rPr lang="zh-CN" sz="1200" dirty="0">
                  <a:solidFill>
                    <a:srgbClr val="404040"/>
                  </a:solidFill>
                </a:rPr>
                <a:t>重合且中心距离小于阈值，认定该图为单独一类。</a:t>
              </a:r>
              <a:endParaRPr 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89462" y="1294982"/>
              <a:ext cx="1554480" cy="3848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chemeClr val="accent1">
                      <a:lumMod val="75000"/>
                    </a:schemeClr>
                  </a:solidFill>
                </a:rPr>
                <a:t>重合程度判断</a:t>
              </a:r>
              <a:endParaRPr lang="zh-CN" altLang="zh-CN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3021353" y="5266885"/>
            <a:ext cx="2535087" cy="1426158"/>
            <a:chOff x="1089462" y="1294982"/>
            <a:chExt cx="2535087" cy="1426158"/>
          </a:xfrm>
        </p:grpSpPr>
        <p:sp>
          <p:nvSpPr>
            <p:cNvPr id="55" name="文本框 8"/>
            <p:cNvSpPr txBox="1"/>
            <p:nvPr/>
          </p:nvSpPr>
          <p:spPr>
            <a:xfrm>
              <a:off x="1089462" y="1679740"/>
              <a:ext cx="2535087" cy="104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zh-CN" sz="1200" dirty="0">
                  <a:solidFill>
                    <a:schemeClr val="accent6">
                      <a:lumMod val="50000"/>
                    </a:schemeClr>
                  </a:solidFill>
                </a:rPr>
                <a:t>以产品为中心，对文字与产品形成的夹角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ɑ，进行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(cos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,sin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)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二维聚类。</a:t>
              </a:r>
              <a:endParaRPr lang="zh-CN" altLang="en-US" sz="1200" kern="0" dirty="0">
                <a:solidFill>
                  <a:schemeClr val="accent6">
                    <a:lumMod val="50000"/>
                  </a:schemeClr>
                </a:solidFill>
                <a:latin typeface="+mn-ea"/>
                <a:cs typeface="微软雅黑" panose="020B0503020204020204" pitchFamily="34" charset="-122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89462" y="1294982"/>
              <a:ext cx="2011680" cy="3848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chemeClr val="accent1">
                      <a:lumMod val="75000"/>
                    </a:schemeClr>
                  </a:solidFill>
                </a:rPr>
                <a:t>产品文字角度聚类</a:t>
              </a:r>
              <a:endParaRPr lang="zh-CN" altLang="zh-CN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4997786" y="1292580"/>
            <a:ext cx="2535087" cy="1188668"/>
            <a:chOff x="1089462" y="1294982"/>
            <a:chExt cx="2535087" cy="1188668"/>
          </a:xfrm>
        </p:grpSpPr>
        <p:sp>
          <p:nvSpPr>
            <p:cNvPr id="58" name="文本框 8"/>
            <p:cNvSpPr txBox="1"/>
            <p:nvPr/>
          </p:nvSpPr>
          <p:spPr>
            <a:xfrm>
              <a:off x="1089462" y="1679740"/>
              <a:ext cx="2535087" cy="803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sz="1200" dirty="0">
                  <a:solidFill>
                    <a:schemeClr val="accent6">
                      <a:lumMod val="50000"/>
                    </a:schemeClr>
                  </a:solidFill>
                  <a:sym typeface="+mn-ea"/>
                </a:rPr>
                <a:t>以产品为中心，对文字</a:t>
              </a:r>
              <a:r>
                <a:rPr lang="en-US" altLang="zh-CN" sz="1200" dirty="0">
                  <a:solidFill>
                    <a:schemeClr val="accent6">
                      <a:lumMod val="50000"/>
                    </a:schemeClr>
                  </a:solidFill>
                  <a:sym typeface="+mn-ea"/>
                </a:rPr>
                <a:t>2</a:t>
              </a:r>
              <a:r>
                <a:rPr lang="zh-CN" altLang="zh-CN" sz="1200" dirty="0">
                  <a:solidFill>
                    <a:schemeClr val="accent6">
                      <a:lumMod val="50000"/>
                    </a:schemeClr>
                  </a:solidFill>
                  <a:sym typeface="+mn-ea"/>
                </a:rPr>
                <a:t>号</a:t>
              </a:r>
              <a:r>
                <a:rPr lang="zh-CN" sz="1200" dirty="0">
                  <a:solidFill>
                    <a:schemeClr val="accent6">
                      <a:lumMod val="50000"/>
                    </a:schemeClr>
                  </a:solidFill>
                  <a:sym typeface="+mn-ea"/>
                </a:rPr>
                <a:t>与产品形成的夹角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ɑ，进行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(cos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,sin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ɑ</a:t>
              </a:r>
              <a:r>
                <a:rPr lang="en-US" altLang="zh-CN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)</a:t>
              </a:r>
              <a:r>
                <a:rPr lang="zh-CN" altLang="en-US" sz="1200" kern="0" dirty="0">
                  <a:solidFill>
                    <a:schemeClr val="accent6">
                      <a:lumMod val="50000"/>
                    </a:schemeClr>
                  </a:solidFill>
                  <a:latin typeface="+mn-ea"/>
                  <a:cs typeface="微软雅黑" panose="020B0503020204020204" pitchFamily="34" charset="-122"/>
                  <a:sym typeface="+mn-lt"/>
                </a:rPr>
                <a:t>二维聚类。</a:t>
              </a:r>
              <a:endParaRPr lang="en-US" alt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89462" y="1294982"/>
              <a:ext cx="2148840" cy="3848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zh-CN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产品文字角度聚类</a:t>
              </a:r>
              <a:r>
                <a:rPr lang="en-US" altLang="zh-CN" b="1" dirty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+</a:t>
              </a:r>
              <a:endPara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970347" y="1292580"/>
            <a:ext cx="2535087" cy="951178"/>
            <a:chOff x="1089462" y="1294982"/>
            <a:chExt cx="2535087" cy="951178"/>
          </a:xfrm>
        </p:grpSpPr>
        <p:sp>
          <p:nvSpPr>
            <p:cNvPr id="61" name="文本框 8"/>
            <p:cNvSpPr txBox="1"/>
            <p:nvPr/>
          </p:nvSpPr>
          <p:spPr>
            <a:xfrm>
              <a:off x="1089462" y="1679740"/>
              <a:ext cx="2535087" cy="566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sz="1200" dirty="0">
                  <a:solidFill>
                    <a:srgbClr val="404040"/>
                  </a:solidFill>
                </a:rPr>
                <a:t>建立目录，将每一类的图片集中存放，便于观察聚类效果。</a:t>
              </a:r>
              <a:endParaRPr lang="zh-CN" sz="1200" dirty="0">
                <a:solidFill>
                  <a:srgbClr val="40404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89462" y="1294982"/>
              <a:ext cx="1554480" cy="3848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b="1" dirty="0">
                  <a:solidFill>
                    <a:schemeClr val="accent1">
                      <a:lumMod val="75000"/>
                    </a:schemeClr>
                  </a:solidFill>
                </a:rPr>
                <a:t>图片归类存放</a:t>
              </a:r>
              <a:endParaRPr lang="zh-CN" altLang="zh-CN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6919499" y="5266885"/>
            <a:ext cx="2535087" cy="1426158"/>
            <a:chOff x="1089462" y="1294982"/>
            <a:chExt cx="2535087" cy="1426158"/>
          </a:xfrm>
        </p:grpSpPr>
        <p:sp>
          <p:nvSpPr>
            <p:cNvPr id="64" name="文本框 8"/>
            <p:cNvSpPr txBox="1"/>
            <p:nvPr/>
          </p:nvSpPr>
          <p:spPr>
            <a:xfrm>
              <a:off x="1089462" y="1679740"/>
              <a:ext cx="2535087" cy="104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sz="1200" dirty="0">
                  <a:solidFill>
                    <a:srgbClr val="404040"/>
                  </a:solidFill>
                </a:rPr>
                <a:t>选出第一个文本框中类别中数量最多的</a:t>
              </a:r>
              <a:r>
                <a:rPr lang="en-US" altLang="zh-CN" sz="1200" dirty="0">
                  <a:solidFill>
                    <a:srgbClr val="404040"/>
                  </a:solidFill>
                </a:rPr>
                <a:t>x</a:t>
              </a:r>
              <a:r>
                <a:rPr lang="zh-CN" altLang="en-US" sz="1200" dirty="0">
                  <a:solidFill>
                    <a:srgbClr val="404040"/>
                  </a:solidFill>
                </a:rPr>
                <a:t>类，在</a:t>
              </a:r>
              <a:r>
                <a:rPr lang="en-US" altLang="zh-CN" sz="1200" dirty="0">
                  <a:solidFill>
                    <a:srgbClr val="404040"/>
                  </a:solidFill>
                </a:rPr>
                <a:t>x</a:t>
              </a:r>
              <a:r>
                <a:rPr lang="zh-CN" altLang="en-US" sz="1200" dirty="0">
                  <a:solidFill>
                    <a:srgbClr val="404040"/>
                  </a:solidFill>
                </a:rPr>
                <a:t>类的每一类中选出</a:t>
              </a:r>
              <a:r>
                <a:rPr lang="zh-CN" sz="1200" dirty="0">
                  <a:solidFill>
                    <a:srgbClr val="404040"/>
                  </a:solidFill>
                  <a:sym typeface="+mn-ea"/>
                </a:rPr>
                <a:t>第二个文本框中类别中数量最多的</a:t>
              </a:r>
              <a:r>
                <a:rPr lang="en-US" altLang="zh-CN" sz="1200" dirty="0">
                  <a:solidFill>
                    <a:srgbClr val="404040"/>
                  </a:solidFill>
                  <a:sym typeface="+mn-ea"/>
                </a:rPr>
                <a:t>y</a:t>
              </a:r>
              <a:r>
                <a:rPr lang="zh-CN" altLang="en-US" sz="1200" dirty="0">
                  <a:solidFill>
                    <a:srgbClr val="404040"/>
                  </a:solidFill>
                  <a:sym typeface="+mn-ea"/>
                </a:rPr>
                <a:t>类，共</a:t>
              </a:r>
              <a:r>
                <a:rPr lang="en-US" altLang="zh-CN" sz="1200" dirty="0">
                  <a:solidFill>
                    <a:srgbClr val="404040"/>
                  </a:solidFill>
                  <a:sym typeface="+mn-ea"/>
                </a:rPr>
                <a:t>x*y</a:t>
              </a:r>
              <a:r>
                <a:rPr lang="zh-CN" altLang="en-US" sz="1200" dirty="0">
                  <a:solidFill>
                    <a:srgbClr val="404040"/>
                  </a:solidFill>
                  <a:sym typeface="+mn-ea"/>
                </a:rPr>
                <a:t>类。</a:t>
              </a:r>
              <a:endParaRPr lang="zh-CN" altLang="en-US" sz="1200" dirty="0">
                <a:solidFill>
                  <a:srgbClr val="404040"/>
                </a:solidFill>
                <a:sym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89462" y="1294982"/>
              <a:ext cx="1554480" cy="3848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1">
                      <a:lumMod val="75000"/>
                    </a:schemeClr>
                  </a:solidFill>
                </a:rPr>
                <a:t>产品类别选择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概率密度模型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530" y="74485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概率密度模型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>
                <a:sym typeface="+mn-ea"/>
              </a:rPr>
              <a:t>5</a:t>
            </a:r>
            <a:endParaRPr kumimoji="1" lang="zh-CN" altLang="en-US" dirty="0"/>
          </a:p>
        </p:txBody>
      </p:sp>
      <p:sp>
        <p:nvSpPr>
          <p:cNvPr id="8" name="手动输入 7"/>
          <p:cNvSpPr/>
          <p:nvPr/>
        </p:nvSpPr>
        <p:spPr>
          <a:xfrm>
            <a:off x="671101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1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20" name="手动输入 19"/>
          <p:cNvSpPr/>
          <p:nvPr/>
        </p:nvSpPr>
        <p:spPr>
          <a:xfrm flipH="1">
            <a:off x="2027326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数据读取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手动输入 23"/>
          <p:cNvSpPr/>
          <p:nvPr/>
        </p:nvSpPr>
        <p:spPr>
          <a:xfrm>
            <a:off x="3383551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2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25" name="手动输入 24"/>
          <p:cNvSpPr/>
          <p:nvPr/>
        </p:nvSpPr>
        <p:spPr>
          <a:xfrm flipH="1">
            <a:off x="4739776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b="1" dirty="0">
                <a:solidFill>
                  <a:schemeClr val="bg1"/>
                </a:solidFill>
                <a:latin typeface="+mn-ea"/>
              </a:rPr>
              <a:t>产品估计</a:t>
            </a:r>
            <a:endParaRPr 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手动输入 35"/>
          <p:cNvSpPr/>
          <p:nvPr/>
        </p:nvSpPr>
        <p:spPr>
          <a:xfrm>
            <a:off x="6096000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3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37" name="手动输入 36"/>
          <p:cNvSpPr/>
          <p:nvPr/>
        </p:nvSpPr>
        <p:spPr>
          <a:xfrm flipH="1">
            <a:off x="7452225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图片筛选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手动输入 38"/>
          <p:cNvSpPr/>
          <p:nvPr/>
        </p:nvSpPr>
        <p:spPr>
          <a:xfrm>
            <a:off x="8808450" y="1401097"/>
            <a:ext cx="1356225" cy="203527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13800" b="1" dirty="0">
                <a:solidFill>
                  <a:schemeClr val="bg1"/>
                </a:solidFill>
              </a:rPr>
              <a:t>4</a:t>
            </a:r>
            <a:endParaRPr kumimoji="1" lang="zh-CN" altLang="en-US" sz="13800" b="1" dirty="0">
              <a:solidFill>
                <a:schemeClr val="bg1"/>
              </a:solidFill>
            </a:endParaRPr>
          </a:p>
        </p:txBody>
      </p:sp>
      <p:sp>
        <p:nvSpPr>
          <p:cNvPr id="40" name="手动输入 39"/>
          <p:cNvSpPr/>
          <p:nvPr/>
        </p:nvSpPr>
        <p:spPr>
          <a:xfrm flipH="1">
            <a:off x="10164675" y="1401097"/>
            <a:ext cx="1356225" cy="2035278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b="1" dirty="0">
                <a:solidFill>
                  <a:schemeClr val="bg1"/>
                </a:solidFill>
                <a:latin typeface="+mn-ea"/>
              </a:rPr>
              <a:t>文字估计</a:t>
            </a:r>
            <a:endParaRPr lang="zh-CN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86691" y="4153668"/>
            <a:ext cx="2308433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对之前步骤已归类完毕的文字产品分类即各类坐标进行读取，作为初步数据集。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585559" y="4153668"/>
            <a:ext cx="2308433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用核密度估计分别对各类中产品位置与长宽进行的概率密度估计，取极大值作为设定位置。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84427" y="4153668"/>
            <a:ext cx="2308433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在数据集中对图片进行筛选，去除与已得产品重叠面积太小的图片。</a:t>
            </a:r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62592" y="4153668"/>
            <a:ext cx="2308433" cy="1041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accent6">
                    <a:lumMod val="50000"/>
                  </a:schemeClr>
                </a:solidFill>
                <a:sym typeface="+mn-ea"/>
              </a:rPr>
              <a:t>用核密度估计分别对各类中文字位置与长宽进行的概率密度估计，取极大值作为设定位置。</a:t>
            </a:r>
            <a:endParaRPr lang="zh-CN" sz="1200" dirty="0">
              <a:solidFill>
                <a:schemeClr val="accent6">
                  <a:lumMod val="50000"/>
                </a:schemeClr>
              </a:solidFill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（文字为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个或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2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个）</a:t>
            </a:r>
            <a:endParaRPr lang="zh-CN" altLang="en-US" sz="1200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032510"/>
            <a:ext cx="9311640" cy="5238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0" y="913130"/>
            <a:ext cx="9815195" cy="552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38835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480" y="84201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4" name="图片 3" descr="0_1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143635"/>
            <a:ext cx="609536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zh-CN" dirty="0"/>
              <a:t>背景介绍</a:t>
            </a:r>
            <a:endParaRPr kumimoji="1" lang="zh-CN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方法总论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CN" altLang="en-US" dirty="0"/>
              <a:t>文字聚类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CN" altLang="en-US" dirty="0"/>
              <a:t>文字产品聚类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概率密度模型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CN" altLang="en-US" dirty="0"/>
              <a:t>结果展示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4" name="图片 3" descr="1_22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143635"/>
            <a:ext cx="609536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4" name="图片 3" descr="5_83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143635"/>
            <a:ext cx="6095365" cy="4571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074420"/>
            <a:ext cx="5823585" cy="2122805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40" y="1603375"/>
            <a:ext cx="2948940" cy="40722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9295" y="3770630"/>
            <a:ext cx="5647055" cy="1905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天猫新风尚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钜惠来袭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用劵享满减全场包邮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325开启仅限大陆地区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0_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755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4_1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755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结果展示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6</a:t>
            </a:r>
            <a:endParaRPr kumimoji="1" lang="en-US" dirty="0"/>
          </a:p>
        </p:txBody>
      </p:sp>
      <p:pic>
        <p:nvPicPr>
          <p:cNvPr id="5" name="图片 4" descr="147_3180.jpg_4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120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感谢聆听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dirty="0"/>
              <a:t>陈宇轩</a:t>
            </a:r>
            <a:endParaRPr kumimoji="1"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方法总论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609362" y="3256529"/>
            <a:ext cx="4067910" cy="2346505"/>
            <a:chOff x="1578077" y="2282444"/>
            <a:chExt cx="3513146" cy="2026499"/>
          </a:xfrm>
        </p:grpSpPr>
        <p:sp>
          <p:nvSpPr>
            <p:cNvPr id="4" name="圆角矩形 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852480" y="2222941"/>
            <a:ext cx="4067910" cy="2346505"/>
            <a:chOff x="1578077" y="2282444"/>
            <a:chExt cx="3513146" cy="2026499"/>
          </a:xfrm>
        </p:grpSpPr>
        <p:sp>
          <p:nvSpPr>
            <p:cNvPr id="70" name="圆角矩形 69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6123226" y="1196700"/>
            <a:ext cx="4067910" cy="2346505"/>
            <a:chOff x="1578077" y="2282444"/>
            <a:chExt cx="3513146" cy="2026499"/>
          </a:xfrm>
        </p:grpSpPr>
        <p:sp>
          <p:nvSpPr>
            <p:cNvPr id="74" name="圆角矩形 7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122591" y="1838366"/>
            <a:ext cx="2152986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 dirty="0">
                <a:sym typeface="+mn-ea"/>
              </a:rPr>
              <a:t>概率密度模型</a:t>
            </a:r>
            <a:endParaRPr kumimoji="1" lang="zh-CN" altLang="en-US" sz="20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969955" y="2849543"/>
            <a:ext cx="2152986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 dirty="0">
                <a:sym typeface="+mn-ea"/>
              </a:rPr>
              <a:t>文字产品聚类</a:t>
            </a:r>
            <a:endParaRPr kumimoji="1" lang="zh-CN" altLang="en-US" sz="20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  <p:sp>
        <p:nvSpPr>
          <p:cNvPr id="81" name="文本框 8"/>
          <p:cNvSpPr txBox="1"/>
          <p:nvPr/>
        </p:nvSpPr>
        <p:spPr>
          <a:xfrm>
            <a:off x="1719852" y="3898339"/>
            <a:ext cx="2152986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 dirty="0">
                <a:sym typeface="+mn-ea"/>
              </a:rPr>
              <a:t>文字聚类</a:t>
            </a:r>
            <a:endParaRPr kumimoji="1" lang="zh-CN" altLang="en-US" sz="2000" dirty="0">
              <a:solidFill>
                <a:srgbClr val="00000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753956" y="3436373"/>
            <a:ext cx="10456606" cy="280220"/>
          </a:xfrm>
          <a:prstGeom prst="rightArrow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67000">
                <a:schemeClr val="accent1">
                  <a:lumMod val="75000"/>
                </a:schemeClr>
              </a:gs>
              <a:gs pos="23000">
                <a:schemeClr val="accent1">
                  <a:lumMod val="50000"/>
                  <a:alpha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753956" y="1922988"/>
            <a:ext cx="2919647" cy="1237361"/>
            <a:chOff x="886691" y="1746008"/>
            <a:chExt cx="2919647" cy="1237361"/>
          </a:xfrm>
        </p:grpSpPr>
        <p:sp>
          <p:nvSpPr>
            <p:cNvPr id="21" name="矩形 20"/>
            <p:cNvSpPr/>
            <p:nvPr/>
          </p:nvSpPr>
          <p:spPr>
            <a:xfrm>
              <a:off x="886691" y="2179459"/>
              <a:ext cx="2919647" cy="803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当元素与已知类别重合时，直接归属该类，并将与该元素重叠的所有类别归为一类。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886691" y="1746008"/>
              <a:ext cx="2919647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重叠判断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3398834" y="3921907"/>
            <a:ext cx="2919647" cy="1712341"/>
            <a:chOff x="886691" y="1746008"/>
            <a:chExt cx="2919647" cy="1712341"/>
          </a:xfrm>
        </p:grpSpPr>
        <p:sp>
          <p:nvSpPr>
            <p:cNvPr id="28" name="矩形 27"/>
            <p:cNvSpPr/>
            <p:nvPr/>
          </p:nvSpPr>
          <p:spPr>
            <a:xfrm>
              <a:off x="886691" y="2179459"/>
              <a:ext cx="2919647" cy="1278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若元素不与任一已知类别重合，且与各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  <a:sym typeface="+mn-ea"/>
                </a:rPr>
                <a:t>已知类别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的最小距离小于阈值，将元素归于与之距离最小的一类。若其</a:t>
              </a:r>
              <a:r>
                <a:rPr lang="zh-CN" altLang="en-US" sz="1200" dirty="0">
                  <a:solidFill>
                    <a:srgbClr val="000000"/>
                  </a:solidFill>
                  <a:latin typeface="+mn-ea"/>
                  <a:sym typeface="+mn-ea"/>
                </a:rPr>
                <a:t>与各已知类别的最小距离大于阈值，单独归为一类。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文本框 8"/>
            <p:cNvSpPr txBox="1"/>
            <p:nvPr/>
          </p:nvSpPr>
          <p:spPr>
            <a:xfrm>
              <a:off x="886691" y="1746008"/>
              <a:ext cx="2919647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距离判断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817569" y="1922988"/>
            <a:ext cx="2919647" cy="999871"/>
            <a:chOff x="886691" y="1746008"/>
            <a:chExt cx="2919647" cy="999871"/>
          </a:xfrm>
        </p:grpSpPr>
        <p:sp>
          <p:nvSpPr>
            <p:cNvPr id="31" name="矩形 30"/>
            <p:cNvSpPr/>
            <p:nvPr/>
          </p:nvSpPr>
          <p:spPr>
            <a:xfrm>
              <a:off x="886691" y="2179459"/>
              <a:ext cx="2919647" cy="56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取同一类元素集合中极左、极右、极上、极下坐标值绘制该类别的大框。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2" name="文本框 8"/>
            <p:cNvSpPr txBox="1"/>
            <p:nvPr/>
          </p:nvSpPr>
          <p:spPr>
            <a:xfrm>
              <a:off x="886691" y="1746008"/>
              <a:ext cx="2919647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合并同类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8462447" y="3921907"/>
            <a:ext cx="2919647" cy="999871"/>
            <a:chOff x="886691" y="1746008"/>
            <a:chExt cx="2919647" cy="999871"/>
          </a:xfrm>
        </p:grpSpPr>
        <p:sp>
          <p:nvSpPr>
            <p:cNvPr id="34" name="矩形 33"/>
            <p:cNvSpPr/>
            <p:nvPr/>
          </p:nvSpPr>
          <p:spPr>
            <a:xfrm>
              <a:off x="886691" y="2179459"/>
              <a:ext cx="2919647" cy="5664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将大框重叠或距离小于阈值的类别合并，并且重新绘制大框。</a:t>
              </a:r>
              <a:endParaRPr lang="zh-CN" alt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" name="文本框 8"/>
            <p:cNvSpPr txBox="1"/>
            <p:nvPr/>
          </p:nvSpPr>
          <p:spPr>
            <a:xfrm>
              <a:off x="886691" y="1746008"/>
              <a:ext cx="2919647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类别整合</a:t>
              </a:r>
              <a:endParaRPr lang="zh-CN" altLang="en-US" sz="2000" b="1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文字产品聚类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文字产品聚类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02690"/>
            <a:ext cx="10058400" cy="445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847</Words>
  <Application>WPS 演示</Application>
  <PresentationFormat>宽屏</PresentationFormat>
  <Paragraphs>201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Century Gothic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CYX</cp:lastModifiedBy>
  <cp:revision>110</cp:revision>
  <dcterms:created xsi:type="dcterms:W3CDTF">2015-08-18T02:51:00Z</dcterms:created>
  <dcterms:modified xsi:type="dcterms:W3CDTF">2018-08-02T07:25:15Z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